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Gmarket Sans Medium" panose="020B0600000101010101" charset="-127"/>
      <p:regular r:id="rId12"/>
    </p:embeddedFont>
    <p:embeddedFont>
      <p:font typeface="Hakgyoansim Gureum R" panose="020B0600000101010101" charset="-127"/>
      <p:regular r:id="rId13"/>
    </p:embeddedFont>
    <p:embeddedFont>
      <p:font typeface="Pretendard Bold" panose="020B0600000101010101" charset="-127"/>
      <p:bold r:id="rId14"/>
    </p:embeddedFont>
    <p:embeddedFont>
      <p:font typeface="Pretendard Medium" panose="020B0600000101010101" charset="-127"/>
      <p:bold r:id="rId15"/>
    </p:embeddedFont>
    <p:embeddedFont>
      <p:font typeface="Pretendard Regular" panose="020B0600000101010101" charset="-12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5" d="100"/>
          <a:sy n="55" d="100"/>
        </p:scale>
        <p:origin x="658" y="-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11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5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1.pn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8.png"/><Relationship Id="rId4" Type="http://schemas.openxmlformats.org/officeDocument/2006/relationships/image" Target="../media/image13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177800"/>
            <a:ext cx="9855200" cy="8737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700" y="8648700"/>
            <a:ext cx="9118600" cy="1244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794500" y="9258300"/>
            <a:ext cx="12192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80000">
            <a:off x="10236200" y="6413500"/>
            <a:ext cx="2006600" cy="200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80000">
            <a:off x="6083300" y="6413500"/>
            <a:ext cx="2006600" cy="200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800" y="-190500"/>
            <a:ext cx="16573500" cy="720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300000">
            <a:off x="5461000" y="952500"/>
            <a:ext cx="7213600" cy="721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93900" y="-127000"/>
            <a:ext cx="13703300" cy="3543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092700" y="9194800"/>
            <a:ext cx="1790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C33024"/>
                </a:solidFill>
                <a:latin typeface="Hakgyoansim Gureum R"/>
              </a:rPr>
              <a:t>Team 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63529" y="9105900"/>
            <a:ext cx="4711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900" b="0" i="0" u="none" strike="noStrike" spc="900">
                <a:solidFill>
                  <a:srgbClr val="C33024"/>
                </a:solidFill>
                <a:ea typeface="Gmarket Sans Medium"/>
              </a:rPr>
              <a:t>송은서</a:t>
            </a:r>
            <a:r>
              <a:rPr lang="en-US" sz="1900" b="0" i="0" u="none" strike="noStrike" spc="900">
                <a:solidFill>
                  <a:srgbClr val="C33024"/>
                </a:solidFill>
                <a:latin typeface="Gmarket Sans Medium"/>
              </a:rPr>
              <a:t> </a:t>
            </a:r>
            <a:r>
              <a:rPr lang="ko-KR" sz="1900" b="0" i="0" u="none" strike="noStrike" spc="900">
                <a:solidFill>
                  <a:srgbClr val="C33024"/>
                </a:solidFill>
                <a:ea typeface="Gmarket Sans Medium"/>
              </a:rPr>
              <a:t>홍지아</a:t>
            </a:r>
            <a:r>
              <a:rPr lang="en-US" sz="1900" b="0" i="0" u="none" strike="noStrike" spc="900">
                <a:solidFill>
                  <a:srgbClr val="C33024"/>
                </a:solidFill>
                <a:latin typeface="Gmarket Sans Medium"/>
              </a:rPr>
              <a:t> </a:t>
            </a:r>
            <a:r>
              <a:rPr lang="ko-KR" sz="1900" b="0" i="0" u="none" strike="noStrike" spc="900">
                <a:solidFill>
                  <a:srgbClr val="C33024"/>
                </a:solidFill>
                <a:ea typeface="Gmarket Sans Medium"/>
              </a:rPr>
              <a:t>유지혁</a:t>
            </a:r>
            <a:r>
              <a:rPr lang="en-US" sz="1900" b="0" i="0" u="none" strike="noStrike" spc="900">
                <a:solidFill>
                  <a:srgbClr val="C33024"/>
                </a:solidFill>
                <a:latin typeface="Gmarket Sans Medium"/>
              </a:rPr>
              <a:t> </a:t>
            </a:r>
            <a:r>
              <a:rPr lang="ko-KR" sz="1900" b="0" i="0" u="none" strike="noStrike" spc="900">
                <a:solidFill>
                  <a:srgbClr val="C33024"/>
                </a:solidFill>
                <a:ea typeface="Gmarket Sans Medium"/>
              </a:rPr>
              <a:t>강민재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40300" y="9017000"/>
            <a:ext cx="2336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C33024"/>
                </a:solidFill>
                <a:latin typeface="Hakgyoansim Gureum R"/>
              </a:rPr>
              <a:t>C PROGRAMMING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B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51100"/>
            <a:ext cx="18580100" cy="1639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8280000">
            <a:off x="-1727200" y="-1993900"/>
            <a:ext cx="4318000" cy="398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840000">
            <a:off x="-444500" y="9334500"/>
            <a:ext cx="2882900" cy="266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1500000">
            <a:off x="14147800" y="8204200"/>
            <a:ext cx="5410200" cy="5003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800" y="3289300"/>
            <a:ext cx="9652000" cy="5016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850900" y="1155700"/>
            <a:ext cx="16586200" cy="9931400"/>
          </a:xfrm>
          <a:prstGeom prst="rect">
            <a:avLst/>
          </a:prstGeom>
          <a:effectLst>
            <a:outerShdw blurRad="613541" dir="2700000">
              <a:srgbClr val="692498">
                <a:alpha val="3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1000"/>
          </a:blip>
          <a:stretch>
            <a:fillRect/>
          </a:stretch>
        </p:blipFill>
        <p:spPr>
          <a:xfrm>
            <a:off x="6832600" y="5740400"/>
            <a:ext cx="4622800" cy="3098800"/>
          </a:xfrm>
          <a:prstGeom prst="rect">
            <a:avLst/>
          </a:prstGeom>
          <a:effectLst>
            <a:outerShdw blurRad="59902" dir="2700000">
              <a:srgbClr val="692498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91000"/>
          </a:blip>
          <a:stretch>
            <a:fillRect/>
          </a:stretch>
        </p:blipFill>
        <p:spPr>
          <a:xfrm>
            <a:off x="1816100" y="2336800"/>
            <a:ext cx="4622800" cy="3098800"/>
          </a:xfrm>
          <a:prstGeom prst="rect">
            <a:avLst/>
          </a:prstGeom>
          <a:effectLst>
            <a:outerShdw blurRad="59902" dir="2700000">
              <a:srgbClr val="692498">
                <a:alpha val="3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91000"/>
          </a:blip>
          <a:stretch>
            <a:fillRect/>
          </a:stretch>
        </p:blipFill>
        <p:spPr>
          <a:xfrm>
            <a:off x="6832600" y="2336800"/>
            <a:ext cx="4622800" cy="3098800"/>
          </a:xfrm>
          <a:prstGeom prst="rect">
            <a:avLst/>
          </a:prstGeom>
          <a:effectLst>
            <a:outerShdw blurRad="59902" dir="2700000">
              <a:srgbClr val="692498">
                <a:alpha val="3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91000"/>
          </a:blip>
          <a:stretch>
            <a:fillRect/>
          </a:stretch>
        </p:blipFill>
        <p:spPr>
          <a:xfrm>
            <a:off x="11861800" y="5740400"/>
            <a:ext cx="4622800" cy="3098800"/>
          </a:xfrm>
          <a:prstGeom prst="rect">
            <a:avLst/>
          </a:prstGeom>
          <a:effectLst>
            <a:outerShdw blurRad="59902" dir="2700000">
              <a:srgbClr val="692498">
                <a:alpha val="3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7289800" y="7594600"/>
            <a:ext cx="23368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플레이를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시연합니다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3600" y="6832600"/>
            <a:ext cx="2133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86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질의응답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89800" y="6832600"/>
            <a:ext cx="2895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86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시연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98700" y="4178300"/>
            <a:ext cx="23876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게임의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스토리를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소개합니다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89800" y="3352800"/>
            <a:ext cx="299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86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98700" y="3365500"/>
            <a:ext cx="21590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86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시나리오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89800" y="4114800"/>
            <a:ext cx="28702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게임의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특징과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소개합니다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93600" y="6248400"/>
            <a:ext cx="609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869"/>
              </a:lnSpc>
            </a:pPr>
            <a:r>
              <a:rPr lang="en-US" sz="2200" b="0" i="0" u="none" strike="noStrike">
                <a:solidFill>
                  <a:srgbClr val="692498"/>
                </a:solidFill>
                <a:latin typeface="Pretendard Bold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89800" y="6248400"/>
            <a:ext cx="469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869"/>
              </a:lnSpc>
            </a:pPr>
            <a:r>
              <a:rPr lang="en-US" sz="2200" b="0" i="0" u="none" strike="noStrike">
                <a:solidFill>
                  <a:srgbClr val="692498"/>
                </a:solidFill>
                <a:latin typeface="Pretendard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89800" y="2832100"/>
            <a:ext cx="469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869"/>
              </a:lnSpc>
            </a:pPr>
            <a:r>
              <a:rPr lang="en-US" sz="2200" b="0" i="0" u="none" strike="noStrike">
                <a:solidFill>
                  <a:srgbClr val="692498"/>
                </a:solidFill>
                <a:latin typeface="Pretendard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98700" y="2844800"/>
            <a:ext cx="571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869"/>
              </a:lnSpc>
            </a:pPr>
            <a:r>
              <a:rPr lang="en-US" sz="2200" b="0" i="0" u="none" strike="noStrike">
                <a:solidFill>
                  <a:srgbClr val="692498"/>
                </a:solidFill>
                <a:latin typeface="Pretendard Bold"/>
              </a:rPr>
              <a:t>01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900" y="660400"/>
            <a:ext cx="13792200" cy="1003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819900" y="850900"/>
            <a:ext cx="463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목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차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00000">
            <a:off x="13690600" y="4864100"/>
            <a:ext cx="4279900" cy="5803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850900" y="1155700"/>
            <a:ext cx="16586200" cy="9931400"/>
          </a:xfrm>
          <a:prstGeom prst="rect">
            <a:avLst/>
          </a:prstGeom>
          <a:effectLst>
            <a:outerShdw blurRad="613541" dir="2700000">
              <a:srgbClr val="692498">
                <a:alpha val="3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660400"/>
            <a:ext cx="13792200" cy="1003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19900" y="850900"/>
            <a:ext cx="463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컨셉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75100" y="9093200"/>
            <a:ext cx="3657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Pretendard Bold"/>
              </a:rPr>
              <a:t>일본의</a:t>
            </a:r>
            <a:r>
              <a:rPr lang="en-US" sz="24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Bold"/>
              </a:rPr>
              <a:t>인기</a:t>
            </a:r>
            <a:r>
              <a:rPr lang="en-US" sz="24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Bold"/>
              </a:rPr>
              <a:t>만화</a:t>
            </a:r>
            <a:r>
              <a:rPr lang="en-US" sz="2400" b="0" i="0" u="none" strike="noStrike">
                <a:solidFill>
                  <a:srgbClr val="595959"/>
                </a:solidFill>
                <a:latin typeface="Pretendard Bold"/>
              </a:rPr>
              <a:t> '</a:t>
            </a:r>
            <a:r>
              <a:rPr lang="ko-KR" sz="2400" b="0" i="0" u="none" strike="noStrike">
                <a:solidFill>
                  <a:srgbClr val="595959"/>
                </a:solidFill>
                <a:ea typeface="Pretendard Bold"/>
              </a:rPr>
              <a:t>슈가슈가룬</a:t>
            </a:r>
            <a:r>
              <a:rPr lang="en-US" sz="2400" b="0" i="0" u="none" strike="noStrike">
                <a:solidFill>
                  <a:srgbClr val="595959"/>
                </a:solidFill>
                <a:latin typeface="Pretendard Bold"/>
              </a:rPr>
              <a:t>'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800" y="3848100"/>
            <a:ext cx="6616700" cy="5003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500" y="2743200"/>
            <a:ext cx="3327400" cy="259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1200" y="2933700"/>
            <a:ext cx="4635500" cy="6172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166600" y="9283700"/>
            <a:ext cx="2095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Pretendard Bold"/>
              </a:rPr>
              <a:t>쇼콜라와</a:t>
            </a:r>
            <a:r>
              <a:rPr lang="en-US" sz="24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Bold"/>
              </a:rPr>
              <a:t>바닐라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850900" y="1155700"/>
            <a:ext cx="16586200" cy="9931400"/>
          </a:xfrm>
          <a:prstGeom prst="rect">
            <a:avLst/>
          </a:prstGeom>
          <a:effectLst>
            <a:outerShdw blurRad="613541" dir="2700000">
              <a:srgbClr val="692498">
                <a:alpha val="3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660400"/>
            <a:ext cx="13792200" cy="1003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733800" y="3302000"/>
            <a:ext cx="108077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마계에서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인간계로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내려온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마녀인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당신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!</a:t>
            </a:r>
          </a:p>
          <a:p>
            <a:pPr lvl="0" algn="ctr">
              <a:lnSpc>
                <a:spcPct val="1244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마계의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차기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여왕이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되기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위해서는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인간들의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하트를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얻어야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합니다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lvl="0" algn="ctr">
              <a:lnSpc>
                <a:spcPct val="124499"/>
              </a:lnSpc>
            </a:pPr>
            <a:endParaRPr lang="en-US" sz="32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ctr">
              <a:lnSpc>
                <a:spcPct val="1244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Bold"/>
              </a:rPr>
              <a:t>인간들에게</a:t>
            </a:r>
            <a:r>
              <a:rPr lang="en-US" sz="3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Bold"/>
              </a:rPr>
              <a:t>호감을</a:t>
            </a:r>
            <a:r>
              <a:rPr lang="en-US" sz="3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Bold"/>
              </a:rPr>
              <a:t>얻고</a:t>
            </a:r>
            <a:r>
              <a:rPr lang="en-US" sz="32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200" b="0" i="0" u="none" strike="noStrike">
                <a:solidFill>
                  <a:srgbClr val="ED4F4F"/>
                </a:solidFill>
                <a:ea typeface="Pretendard Bold"/>
              </a:rPr>
              <a:t>하트</a:t>
            </a:r>
            <a:r>
              <a:rPr lang="ko-KR" sz="3200" b="0" i="0" u="none" strike="noStrike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3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Bold"/>
              </a:rPr>
              <a:t>획득해보세요</a:t>
            </a:r>
            <a:r>
              <a:rPr lang="en-US" sz="3200" b="0" i="0" u="none" strike="noStrike">
                <a:solidFill>
                  <a:srgbClr val="000000"/>
                </a:solidFill>
                <a:latin typeface="Pretendard Bold"/>
              </a:rPr>
              <a:t>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19900" y="850900"/>
            <a:ext cx="463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시나리오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0" y="6604000"/>
            <a:ext cx="4826000" cy="271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850900" y="1155700"/>
            <a:ext cx="16586200" cy="9931400"/>
          </a:xfrm>
          <a:prstGeom prst="rect">
            <a:avLst/>
          </a:prstGeom>
          <a:effectLst>
            <a:outerShdw blurRad="613541" dir="2700000">
              <a:srgbClr val="692498">
                <a:alpha val="3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660400"/>
            <a:ext cx="13792200" cy="1003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19900" y="850900"/>
            <a:ext cx="463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호감도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점수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E2E606D-3FDC-DF33-2B8F-072C77447F53}"/>
              </a:ext>
            </a:extLst>
          </p:cNvPr>
          <p:cNvGrpSpPr/>
          <p:nvPr/>
        </p:nvGrpSpPr>
        <p:grpSpPr>
          <a:xfrm>
            <a:off x="1816100" y="2667000"/>
            <a:ext cx="4622800" cy="3098800"/>
            <a:chOff x="1816100" y="2667000"/>
            <a:chExt cx="4622800" cy="30988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91000"/>
            </a:blip>
            <a:stretch>
              <a:fillRect/>
            </a:stretch>
          </p:blipFill>
          <p:spPr>
            <a:xfrm>
              <a:off x="1816100" y="2667000"/>
              <a:ext cx="4622800" cy="3098800"/>
            </a:xfrm>
            <a:prstGeom prst="rect">
              <a:avLst/>
            </a:prstGeom>
            <a:effectLst>
              <a:outerShdw blurRad="59902" dir="2700000">
                <a:srgbClr val="692498">
                  <a:alpha val="30000"/>
                </a:srgbClr>
              </a:outerShdw>
            </a:effectLst>
          </p:spPr>
        </p:pic>
        <p:sp>
          <p:nvSpPr>
            <p:cNvPr id="14" name="TextBox 14"/>
            <p:cNvSpPr txBox="1"/>
            <p:nvPr/>
          </p:nvSpPr>
          <p:spPr>
            <a:xfrm>
              <a:off x="2298700" y="4457700"/>
              <a:ext cx="2387600" cy="812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깜짝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놀랐을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때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나오는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하트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98700" y="3708400"/>
              <a:ext cx="31242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6869"/>
                </a:lnSpc>
              </a:pPr>
              <a:r>
                <a:rPr lang="ko-KR" sz="3000" b="0" i="0" u="none" strike="noStrike">
                  <a:solidFill>
                    <a:srgbClr val="000000"/>
                  </a:solidFill>
                  <a:ea typeface="Pretendard Bold"/>
                </a:rPr>
                <a:t>벌꿀색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ko-KR" sz="3000" b="0" i="0" u="none" strike="noStrike">
                  <a:solidFill>
                    <a:srgbClr val="000000"/>
                  </a:solidFill>
                  <a:ea typeface="Pretendard Bold"/>
                </a:rPr>
                <a:t>하트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en-US" sz="3000" b="0" i="0" u="none" strike="noStrike">
                  <a:solidFill>
                    <a:srgbClr val="FFCD4A"/>
                  </a:solidFill>
                  <a:ea typeface="Pretendard Bold"/>
                </a:rPr>
                <a:t>♥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298700" y="3175000"/>
              <a:ext cx="1435100" cy="381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6869"/>
                </a:lnSpc>
              </a:pPr>
              <a:r>
                <a:rPr lang="en-US" sz="2200" b="0" i="0" u="none" strike="noStrike">
                  <a:solidFill>
                    <a:srgbClr val="FFCD4A"/>
                  </a:solidFill>
                  <a:latin typeface="Pretendard Bold"/>
                </a:rPr>
                <a:t>0</a:t>
              </a:r>
              <a:r>
                <a:rPr lang="ko-KR" sz="2200" b="0" i="0" u="none" strike="noStrike">
                  <a:solidFill>
                    <a:srgbClr val="FFCD4A"/>
                  </a:solidFill>
                  <a:ea typeface="Pretendard Bold"/>
                </a:rPr>
                <a:t>점</a:t>
              </a:r>
              <a:r>
                <a:rPr lang="en-US" sz="2200" b="0" i="0" u="none" strike="noStrike">
                  <a:solidFill>
                    <a:srgbClr val="FFCD4A"/>
                  </a:solidFill>
                  <a:latin typeface="Pretendard Bold"/>
                </a:rPr>
                <a:t> </a:t>
              </a:r>
              <a:r>
                <a:rPr lang="ko-KR" sz="2200" b="0" i="0" u="none" strike="noStrike">
                  <a:solidFill>
                    <a:srgbClr val="FFCD4A"/>
                  </a:solidFill>
                  <a:ea typeface="Pretendard Bold"/>
                </a:rPr>
                <a:t>이상</a:t>
              </a: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0100" y="2781300"/>
              <a:ext cx="1638300" cy="153670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2E4BA8-EE4C-9A21-A10B-9C7D1D8F5DE1}"/>
              </a:ext>
            </a:extLst>
          </p:cNvPr>
          <p:cNvGrpSpPr/>
          <p:nvPr/>
        </p:nvGrpSpPr>
        <p:grpSpPr>
          <a:xfrm>
            <a:off x="6832600" y="2667000"/>
            <a:ext cx="4622800" cy="3098800"/>
            <a:chOff x="6832600" y="2667000"/>
            <a:chExt cx="4622800" cy="30988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91000"/>
            </a:blip>
            <a:stretch>
              <a:fillRect/>
            </a:stretch>
          </p:blipFill>
          <p:spPr>
            <a:xfrm>
              <a:off x="6832600" y="2667000"/>
              <a:ext cx="4622800" cy="3098800"/>
            </a:xfrm>
            <a:prstGeom prst="rect">
              <a:avLst/>
            </a:prstGeom>
            <a:effectLst>
              <a:outerShdw blurRad="59902" dir="2700000">
                <a:srgbClr val="692498">
                  <a:alpha val="30000"/>
                </a:srgbClr>
              </a:outerShdw>
            </a:effectLst>
          </p:spPr>
        </p:pic>
        <p:sp>
          <p:nvSpPr>
            <p:cNvPr id="15" name="TextBox 15"/>
            <p:cNvSpPr txBox="1"/>
            <p:nvPr/>
          </p:nvSpPr>
          <p:spPr>
            <a:xfrm>
              <a:off x="7289800" y="3695700"/>
              <a:ext cx="29972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6869"/>
                </a:lnSpc>
              </a:pPr>
              <a:r>
                <a:rPr lang="ko-KR" sz="3000" b="0" i="0" u="none" strike="noStrike">
                  <a:solidFill>
                    <a:srgbClr val="000000"/>
                  </a:solidFill>
                  <a:ea typeface="Pretendard Bold"/>
                </a:rPr>
                <a:t>오렌지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ko-KR" sz="3000" b="0" i="0" u="none" strike="noStrike">
                  <a:solidFill>
                    <a:srgbClr val="000000"/>
                  </a:solidFill>
                  <a:ea typeface="Pretendard Bold"/>
                </a:rPr>
                <a:t>하트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en-US" sz="3000" b="0" i="0" u="none" strike="noStrike">
                  <a:solidFill>
                    <a:srgbClr val="FD8A69"/>
                  </a:solidFill>
                  <a:ea typeface="Pretendard Bold"/>
                </a:rPr>
                <a:t>♥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226300" y="4432300"/>
              <a:ext cx="2641600" cy="812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설레거나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 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호감이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생기기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시작할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때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생기는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하트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289800" y="3162300"/>
              <a:ext cx="1511300" cy="381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6869"/>
                </a:lnSpc>
              </a:pPr>
              <a:r>
                <a:rPr lang="en-US" sz="2200" b="0" i="0" u="none" strike="noStrike">
                  <a:solidFill>
                    <a:srgbClr val="FD8A69"/>
                  </a:solidFill>
                  <a:latin typeface="Pretendard Bold"/>
                </a:rPr>
                <a:t>600</a:t>
              </a:r>
              <a:r>
                <a:rPr lang="ko-KR" sz="2200" b="0" i="0" u="none" strike="noStrike">
                  <a:solidFill>
                    <a:srgbClr val="FD8A69"/>
                  </a:solidFill>
                  <a:ea typeface="Pretendard Bold"/>
                </a:rPr>
                <a:t>점</a:t>
              </a:r>
              <a:r>
                <a:rPr lang="en-US" sz="2200" b="0" i="0" u="none" strike="noStrike">
                  <a:solidFill>
                    <a:srgbClr val="FD8A69"/>
                  </a:solidFill>
                  <a:latin typeface="Pretendard Bold"/>
                </a:rPr>
                <a:t> </a:t>
              </a:r>
              <a:r>
                <a:rPr lang="ko-KR" sz="2200" b="0" i="0" u="none" strike="noStrike">
                  <a:solidFill>
                    <a:srgbClr val="FD8A69"/>
                  </a:solidFill>
                  <a:ea typeface="Pretendard Bold"/>
                </a:rPr>
                <a:t>이상</a:t>
              </a:r>
            </a:p>
          </p:txBody>
        </p: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52000" y="2730500"/>
              <a:ext cx="1638300" cy="157480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5BDDD7-268B-5028-E80B-4AF6197F9199}"/>
              </a:ext>
            </a:extLst>
          </p:cNvPr>
          <p:cNvGrpSpPr/>
          <p:nvPr/>
        </p:nvGrpSpPr>
        <p:grpSpPr>
          <a:xfrm>
            <a:off x="11861800" y="2667000"/>
            <a:ext cx="4622800" cy="3098800"/>
            <a:chOff x="11861800" y="2667000"/>
            <a:chExt cx="4622800" cy="30988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91000"/>
            </a:blip>
            <a:stretch>
              <a:fillRect/>
            </a:stretch>
          </p:blipFill>
          <p:spPr>
            <a:xfrm>
              <a:off x="11861800" y="2667000"/>
              <a:ext cx="4622800" cy="3098800"/>
            </a:xfrm>
            <a:prstGeom prst="rect">
              <a:avLst/>
            </a:prstGeom>
            <a:effectLst>
              <a:outerShdw blurRad="59902" dir="2700000">
                <a:srgbClr val="692498">
                  <a:alpha val="30000"/>
                </a:srgbClr>
              </a:outerShdw>
            </a:effectLst>
          </p:spPr>
        </p:pic>
        <p:sp>
          <p:nvSpPr>
            <p:cNvPr id="11" name="TextBox 11"/>
            <p:cNvSpPr txBox="1"/>
            <p:nvPr/>
          </p:nvSpPr>
          <p:spPr>
            <a:xfrm>
              <a:off x="12306300" y="4521200"/>
              <a:ext cx="1739900" cy="812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친구들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사이의</a:t>
              </a:r>
            </a:p>
            <a:p>
              <a:pPr lvl="0" algn="l">
                <a:lnSpc>
                  <a:spcPct val="124499"/>
                </a:lnSpc>
              </a:pP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우정의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하트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306300" y="3746500"/>
              <a:ext cx="2578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6869"/>
                </a:lnSpc>
              </a:pPr>
              <a:r>
                <a:rPr lang="ko-KR" sz="3000" b="0" i="0" u="none" strike="noStrike">
                  <a:solidFill>
                    <a:srgbClr val="000000"/>
                  </a:solidFill>
                  <a:ea typeface="Pretendard Bold"/>
                </a:rPr>
                <a:t>그린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ko-KR" sz="3000" b="0" i="0" u="none" strike="noStrike">
                  <a:solidFill>
                    <a:srgbClr val="000000"/>
                  </a:solidFill>
                  <a:ea typeface="Pretendard Bold"/>
                </a:rPr>
                <a:t>하트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en-US" sz="3000" b="0" i="0" u="none" strike="noStrike">
                  <a:solidFill>
                    <a:srgbClr val="5EC783"/>
                  </a:solidFill>
                  <a:ea typeface="Pretendard Bold"/>
                </a:rPr>
                <a:t>♥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306300" y="3251200"/>
              <a:ext cx="1549400" cy="381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6869"/>
                </a:lnSpc>
              </a:pPr>
              <a:r>
                <a:rPr lang="en-US" sz="2200" b="0" i="0" u="none" strike="noStrike">
                  <a:solidFill>
                    <a:srgbClr val="5EC783"/>
                  </a:solidFill>
                  <a:latin typeface="Pretendard Bold"/>
                </a:rPr>
                <a:t>900</a:t>
              </a:r>
              <a:r>
                <a:rPr lang="ko-KR" sz="2200" b="0" i="0" u="none" strike="noStrike">
                  <a:solidFill>
                    <a:srgbClr val="5EC783"/>
                  </a:solidFill>
                  <a:ea typeface="Pretendard Bold"/>
                </a:rPr>
                <a:t>점</a:t>
              </a:r>
              <a:r>
                <a:rPr lang="en-US" sz="2200" b="0" i="0" u="none" strike="noStrike">
                  <a:solidFill>
                    <a:srgbClr val="5EC783"/>
                  </a:solidFill>
                  <a:latin typeface="Pretendard Bold"/>
                </a:rPr>
                <a:t> </a:t>
              </a:r>
              <a:r>
                <a:rPr lang="ko-KR" sz="2200" b="0" i="0" u="none" strike="noStrike">
                  <a:solidFill>
                    <a:srgbClr val="5EC783"/>
                  </a:solidFill>
                  <a:ea typeface="Pretendard Bold"/>
                </a:rPr>
                <a:t>이상</a:t>
              </a:r>
            </a:p>
          </p:txBody>
        </p: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592300" y="2667000"/>
              <a:ext cx="1879600" cy="170180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0A772DE-DD27-1827-ECA1-6702397FB39A}"/>
              </a:ext>
            </a:extLst>
          </p:cNvPr>
          <p:cNvGrpSpPr/>
          <p:nvPr/>
        </p:nvGrpSpPr>
        <p:grpSpPr>
          <a:xfrm>
            <a:off x="4356100" y="6172200"/>
            <a:ext cx="4622800" cy="3098800"/>
            <a:chOff x="4356100" y="6172200"/>
            <a:chExt cx="4622800" cy="30988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91000"/>
            </a:blip>
            <a:stretch>
              <a:fillRect/>
            </a:stretch>
          </p:blipFill>
          <p:spPr>
            <a:xfrm>
              <a:off x="4356100" y="6172200"/>
              <a:ext cx="4622800" cy="3098800"/>
            </a:xfrm>
            <a:prstGeom prst="rect">
              <a:avLst/>
            </a:prstGeom>
            <a:effectLst>
              <a:outerShdw blurRad="59902" dir="2700000">
                <a:srgbClr val="692498">
                  <a:alpha val="30000"/>
                </a:srgbClr>
              </a:outerShdw>
            </a:effectLst>
          </p:spPr>
        </p:pic>
        <p:sp>
          <p:nvSpPr>
            <p:cNvPr id="10" name="TextBox 10"/>
            <p:cNvSpPr txBox="1"/>
            <p:nvPr/>
          </p:nvSpPr>
          <p:spPr>
            <a:xfrm>
              <a:off x="4787900" y="8026400"/>
              <a:ext cx="1930400" cy="812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사랑이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시작할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때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나오는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하트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787900" y="7251700"/>
              <a:ext cx="21336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6869"/>
                </a:lnSpc>
              </a:pPr>
              <a:r>
                <a:rPr lang="ko-KR" sz="3000" b="0" i="0" u="none" strike="noStrike">
                  <a:solidFill>
                    <a:srgbClr val="000000"/>
                  </a:solidFill>
                  <a:ea typeface="Pretendard Bold"/>
                </a:rPr>
                <a:t>핑크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ko-KR" sz="3000" b="0" i="0" u="none" strike="noStrike">
                  <a:solidFill>
                    <a:srgbClr val="000000"/>
                  </a:solidFill>
                  <a:ea typeface="Pretendard Bold"/>
                </a:rPr>
                <a:t>하트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en-US" sz="3000" b="0" i="0" u="none" strike="noStrike">
                  <a:solidFill>
                    <a:srgbClr val="FFACCD"/>
                  </a:solidFill>
                  <a:ea typeface="Pretendard Bold"/>
                </a:rPr>
                <a:t>♥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787900" y="6680200"/>
              <a:ext cx="1765300" cy="381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6869"/>
                </a:lnSpc>
              </a:pPr>
              <a:r>
                <a:rPr lang="en-US" sz="2200" b="0" i="0" u="none" strike="noStrike">
                  <a:solidFill>
                    <a:srgbClr val="FFACCD"/>
                  </a:solidFill>
                  <a:latin typeface="Pretendard Bold"/>
                </a:rPr>
                <a:t>1200</a:t>
              </a:r>
              <a:r>
                <a:rPr lang="ko-KR" sz="2200" b="0" i="0" u="none" strike="noStrike">
                  <a:solidFill>
                    <a:srgbClr val="FFACCD"/>
                  </a:solidFill>
                  <a:ea typeface="Pretendard Bold"/>
                </a:rPr>
                <a:t>점</a:t>
              </a:r>
              <a:r>
                <a:rPr lang="en-US" sz="2200" b="0" i="0" u="none" strike="noStrike">
                  <a:solidFill>
                    <a:srgbClr val="FFACCD"/>
                  </a:solidFill>
                  <a:latin typeface="Pretendard Bold"/>
                </a:rPr>
                <a:t> </a:t>
              </a:r>
              <a:r>
                <a:rPr lang="ko-KR" sz="2200" b="0" i="0" u="none" strike="noStrike">
                  <a:solidFill>
                    <a:srgbClr val="FFACCD"/>
                  </a:solidFill>
                  <a:ea typeface="Pretendard Bold"/>
                </a:rPr>
                <a:t>이상</a:t>
              </a:r>
            </a:p>
          </p:txBody>
        </p: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10400" y="6350000"/>
              <a:ext cx="1739900" cy="168910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CFF57FA-39B5-A9DD-3C47-163B201AA827}"/>
              </a:ext>
            </a:extLst>
          </p:cNvPr>
          <p:cNvGrpSpPr/>
          <p:nvPr/>
        </p:nvGrpSpPr>
        <p:grpSpPr>
          <a:xfrm>
            <a:off x="9372600" y="6172200"/>
            <a:ext cx="4622800" cy="3098800"/>
            <a:chOff x="9372600" y="6172200"/>
            <a:chExt cx="4622800" cy="3098800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91000"/>
            </a:blip>
            <a:stretch>
              <a:fillRect/>
            </a:stretch>
          </p:blipFill>
          <p:spPr>
            <a:xfrm>
              <a:off x="9372600" y="6172200"/>
              <a:ext cx="4622800" cy="3098800"/>
            </a:xfrm>
            <a:prstGeom prst="rect">
              <a:avLst/>
            </a:prstGeom>
            <a:effectLst>
              <a:outerShdw blurRad="59902" dir="2700000">
                <a:srgbClr val="692498">
                  <a:alpha val="30000"/>
                </a:srgbClr>
              </a:outerShdw>
            </a:effectLst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026900" y="6248400"/>
              <a:ext cx="1701800" cy="1765300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>
              <a:off x="9817100" y="8026400"/>
              <a:ext cx="1536700" cy="812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진실한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사랑의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spc="-100">
                  <a:solidFill>
                    <a:srgbClr val="000000"/>
                  </a:solidFill>
                  <a:ea typeface="Pretendard Regular"/>
                </a:rPr>
                <a:t>하트</a:t>
              </a:r>
              <a:r>
                <a:rPr lang="en-US" sz="2200" b="0" i="0" u="none" strike="noStrike" spc="-100">
                  <a:solidFill>
                    <a:srgbClr val="000000"/>
                  </a:solidFill>
                  <a:latin typeface="Pretendard Regular"/>
                </a:rPr>
                <a:t>.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9817100" y="7251700"/>
              <a:ext cx="21336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6869"/>
                </a:lnSpc>
              </a:pPr>
              <a:r>
                <a:rPr lang="ko-KR" sz="3000" b="0" i="0" u="none" strike="noStrike">
                  <a:solidFill>
                    <a:srgbClr val="000000"/>
                  </a:solidFill>
                  <a:ea typeface="Pretendard Bold"/>
                </a:rPr>
                <a:t>레드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ko-KR" sz="3000" b="0" i="0" u="none" strike="noStrike">
                  <a:solidFill>
                    <a:srgbClr val="000000"/>
                  </a:solidFill>
                  <a:ea typeface="Pretendard Bold"/>
                </a:rPr>
                <a:t>하트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en-US" sz="3000" b="0" i="0" u="none" strike="noStrike">
                  <a:solidFill>
                    <a:srgbClr val="ED4F4F"/>
                  </a:solidFill>
                  <a:ea typeface="Pretendard Bold"/>
                </a:rPr>
                <a:t>♥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9817100" y="6680200"/>
              <a:ext cx="1930400" cy="381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6869"/>
                </a:lnSpc>
              </a:pPr>
              <a:r>
                <a:rPr lang="en-US" sz="2200" b="0" i="0" u="none" strike="noStrike">
                  <a:solidFill>
                    <a:srgbClr val="ED4F4F"/>
                  </a:solidFill>
                  <a:latin typeface="Pretendard Bold"/>
                </a:rPr>
                <a:t>1500</a:t>
              </a:r>
              <a:r>
                <a:rPr lang="ko-KR" sz="2200" b="0" i="0" u="none" strike="noStrike">
                  <a:solidFill>
                    <a:srgbClr val="ED4F4F"/>
                  </a:solidFill>
                  <a:ea typeface="Pretendard Bold"/>
                </a:rPr>
                <a:t>점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850900" y="1155700"/>
            <a:ext cx="16586200" cy="9931400"/>
          </a:xfrm>
          <a:prstGeom prst="rect">
            <a:avLst/>
          </a:prstGeom>
          <a:effectLst>
            <a:outerShdw blurRad="613541" dir="2700000">
              <a:srgbClr val="692498">
                <a:alpha val="3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660400"/>
            <a:ext cx="13792200" cy="1003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19900" y="850900"/>
            <a:ext cx="463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6629400" y="2565400"/>
            <a:ext cx="5029200" cy="7150100"/>
          </a:xfrm>
          <a:prstGeom prst="rect">
            <a:avLst/>
          </a:prstGeom>
          <a:effectLst>
            <a:outerShdw blurRad="157411" dir="2700000">
              <a:srgbClr val="692498">
                <a:alpha val="3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168400" y="2552700"/>
            <a:ext cx="5029200" cy="7150100"/>
          </a:xfrm>
          <a:prstGeom prst="rect">
            <a:avLst/>
          </a:prstGeom>
          <a:effectLst>
            <a:outerShdw blurRad="157411" dir="2700000">
              <a:srgbClr val="692498">
                <a:alpha val="3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2090400" y="2552700"/>
            <a:ext cx="5029200" cy="7150100"/>
          </a:xfrm>
          <a:prstGeom prst="rect">
            <a:avLst/>
          </a:prstGeom>
          <a:effectLst>
            <a:outerShdw blurRad="157411" dir="2700000">
              <a:srgbClr val="692498">
                <a:alpha val="3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7442200" y="7797800"/>
            <a:ext cx="34036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일정시간마다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번씩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이동한다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플레이어와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접촉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시</a:t>
            </a:r>
          </a:p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호감도가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감소한다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300" y="6451600"/>
            <a:ext cx="33401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51800" y="66548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Pretendard Bold"/>
              </a:rPr>
              <a:t>장애물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400" y="3759200"/>
            <a:ext cx="3746500" cy="1879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082800" y="7797800"/>
            <a:ext cx="32131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3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안에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보물을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찾지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못하면</a:t>
            </a:r>
          </a:p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오버된다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300" y="6451600"/>
            <a:ext cx="3327400" cy="850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540000" y="6654800"/>
            <a:ext cx="2298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Pretendard Bold"/>
              </a:rPr>
              <a:t>시간</a:t>
            </a:r>
            <a:r>
              <a:rPr lang="en-US" sz="24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Pretendard Bold"/>
              </a:rPr>
              <a:t>제약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4826000" y="3822700"/>
            <a:ext cx="723900" cy="1612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1816100" y="3822700"/>
            <a:ext cx="723900" cy="1612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0800" y="3492500"/>
            <a:ext cx="2209800" cy="2425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4400" y="4140200"/>
            <a:ext cx="660400" cy="406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3900" y="4140200"/>
            <a:ext cx="622300" cy="431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06800" y="4038600"/>
            <a:ext cx="266700" cy="533400"/>
          </a:xfrm>
          <a:prstGeom prst="rect">
            <a:avLst/>
          </a:prstGeom>
          <a:effectLst>
            <a:outerShdw dist="14658" dir="3600000">
              <a:srgbClr val="000000">
                <a:alpha val="16000"/>
              </a:srgbClr>
            </a:outerShdw>
          </a:effectLst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8640000">
            <a:off x="3276600" y="5067300"/>
            <a:ext cx="304800" cy="635000"/>
          </a:xfrm>
          <a:prstGeom prst="rect">
            <a:avLst/>
          </a:prstGeom>
          <a:effectLst>
            <a:outerShdw dist="16085" dir="12240000">
              <a:srgbClr val="000000">
                <a:alpha val="16000"/>
              </a:srgbClr>
            </a:outerShdw>
          </a:effectLst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67100" y="4521200"/>
            <a:ext cx="139700" cy="114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51300" y="4610100"/>
            <a:ext cx="88900" cy="76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30700" y="4889500"/>
            <a:ext cx="88900" cy="762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9400" y="3238500"/>
            <a:ext cx="5257800" cy="5803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>
            <a:alphaModFix amt="90000"/>
          </a:blip>
          <a:stretch>
            <a:fillRect/>
          </a:stretch>
        </p:blipFill>
        <p:spPr>
          <a:xfrm rot="-14400000">
            <a:off x="3022600" y="4584700"/>
            <a:ext cx="114300" cy="508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30500" y="3213100"/>
            <a:ext cx="5588000" cy="5880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8">
            <a:alphaModFix amt="90000"/>
          </a:blip>
          <a:stretch>
            <a:fillRect/>
          </a:stretch>
        </p:blipFill>
        <p:spPr>
          <a:xfrm rot="-14400000">
            <a:off x="4216400" y="4584700"/>
            <a:ext cx="114300" cy="508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57400" y="3225800"/>
            <a:ext cx="5537200" cy="5880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8">
            <a:alphaModFix amt="90000"/>
          </a:blip>
          <a:stretch>
            <a:fillRect/>
          </a:stretch>
        </p:blipFill>
        <p:spPr>
          <a:xfrm rot="-14400000">
            <a:off x="3530600" y="4597400"/>
            <a:ext cx="114300" cy="50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004800" y="3441700"/>
            <a:ext cx="3187700" cy="2349500"/>
          </a:xfrm>
          <a:prstGeom prst="rect">
            <a:avLst/>
          </a:prstGeom>
          <a:effectLst>
            <a:outerShdw dist="54364" dir="2700000">
              <a:srgbClr val="000000">
                <a:alpha val="100000"/>
              </a:srgbClr>
            </a:outerShdw>
          </a:effectLst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1300" y="6451600"/>
            <a:ext cx="3340100" cy="8509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3512800" y="66548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Pretendard Bold"/>
              </a:rPr>
              <a:t>플레이어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055600" y="7797800"/>
            <a:ext cx="31496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방향키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입력대로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이동하지만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l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속도가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느려질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850900" y="1155700"/>
            <a:ext cx="16586200" cy="9931400"/>
          </a:xfrm>
          <a:prstGeom prst="rect">
            <a:avLst/>
          </a:prstGeom>
          <a:effectLst>
            <a:outerShdw blurRad="613541" dir="2700000">
              <a:srgbClr val="692498">
                <a:alpha val="3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660400"/>
            <a:ext cx="13792200" cy="1003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19900" y="850900"/>
            <a:ext cx="463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이득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깃발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42200" y="1879600"/>
            <a:ext cx="345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Regular"/>
              </a:rPr>
              <a:t>난이도마다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Regular"/>
              </a:rPr>
              <a:t> 7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Regular"/>
              </a:rPr>
              <a:t>개로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6629400" y="2565400"/>
            <a:ext cx="5029200" cy="7150100"/>
          </a:xfrm>
          <a:prstGeom prst="rect">
            <a:avLst/>
          </a:prstGeom>
          <a:effectLst>
            <a:outerShdw blurRad="157411" dir="2700000">
              <a:srgbClr val="692498">
                <a:alpha val="3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168400" y="2552700"/>
            <a:ext cx="5029200" cy="7150100"/>
          </a:xfrm>
          <a:prstGeom prst="rect">
            <a:avLst/>
          </a:prstGeom>
          <a:effectLst>
            <a:outerShdw blurRad="157411" dir="2700000">
              <a:srgbClr val="692498">
                <a:alpha val="30000"/>
              </a:srgbClr>
            </a:outerShdw>
          </a:effectLst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0" y="4076700"/>
            <a:ext cx="4318000" cy="1574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0" y="6604000"/>
            <a:ext cx="3327400" cy="850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988300" y="6794500"/>
            <a:ext cx="2298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Pretendard Bold"/>
              </a:rPr>
              <a:t>엿보기</a:t>
            </a:r>
            <a:r>
              <a:rPr lang="en-US" sz="24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Pretendard Bold"/>
              </a:rPr>
              <a:t>안경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42200" y="7848600"/>
            <a:ext cx="35052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보물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위치를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엿볼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0400" y="2997200"/>
            <a:ext cx="3505200" cy="3505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300" y="6705600"/>
            <a:ext cx="3327400" cy="850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540000" y="6896100"/>
            <a:ext cx="2298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Pretendard Bold"/>
              </a:rPr>
              <a:t>선택지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58900" y="7848600"/>
            <a:ext cx="46482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3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선택지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호감도를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획득할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2090400" y="2552700"/>
            <a:ext cx="5029200" cy="7150100"/>
          </a:xfrm>
          <a:prstGeom prst="rect">
            <a:avLst/>
          </a:prstGeom>
          <a:effectLst>
            <a:outerShdw blurRad="157411" dir="2700000">
              <a:srgbClr val="692498">
                <a:alpha val="3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82600" y="2971800"/>
            <a:ext cx="2882900" cy="3289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1300" y="6667500"/>
            <a:ext cx="3340100" cy="8509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449300" y="6870700"/>
            <a:ext cx="2298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이벤트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80900" y="7899400"/>
            <a:ext cx="46482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자동으로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호감도를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획득할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850900" y="1155700"/>
            <a:ext cx="16586200" cy="9931400"/>
          </a:xfrm>
          <a:prstGeom prst="rect">
            <a:avLst/>
          </a:prstGeom>
          <a:effectLst>
            <a:outerShdw blurRad="613541" dir="2700000">
              <a:srgbClr val="692498">
                <a:alpha val="3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660400"/>
            <a:ext cx="13792200" cy="100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0" y="3644900"/>
            <a:ext cx="4965700" cy="4965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19900" y="850900"/>
            <a:ext cx="463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이득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깃발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800" y="3213100"/>
            <a:ext cx="3340100" cy="850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099800" y="3416300"/>
            <a:ext cx="2298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랜덤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상점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52000" y="4521200"/>
            <a:ext cx="52070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확률로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이득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깃발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획득시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출현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소모로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아이템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구매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endParaRPr lang="en-US" sz="2800" b="0" i="0" u="none" strike="noStrike" spc="-100">
              <a:solidFill>
                <a:srgbClr val="000000"/>
              </a:solidFill>
              <a:latin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몬스터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속도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감소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-30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초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ctr">
              <a:lnSpc>
                <a:spcPct val="124499"/>
              </a:lnSpc>
            </a:pP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플레이어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속도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증가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-30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초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ctr">
              <a:lnSpc>
                <a:spcPct val="124499"/>
              </a:lnSpc>
            </a:pP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증가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+30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초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850900" y="1155700"/>
            <a:ext cx="16586200" cy="9931400"/>
          </a:xfrm>
          <a:prstGeom prst="rect">
            <a:avLst/>
          </a:prstGeom>
          <a:effectLst>
            <a:outerShdw blurRad="613541" dir="2700000">
              <a:srgbClr val="692498">
                <a:alpha val="3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660400"/>
            <a:ext cx="13792200" cy="1003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19900" y="850900"/>
            <a:ext cx="463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벌칙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깃발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3314700" y="4406900"/>
            <a:ext cx="5232400" cy="3517900"/>
          </a:xfrm>
          <a:prstGeom prst="rect">
            <a:avLst/>
          </a:prstGeom>
          <a:effectLst>
            <a:outerShdw blurRad="76918" dir="2700000">
              <a:srgbClr val="692498">
                <a:alpha val="3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613900" y="4406900"/>
            <a:ext cx="5232400" cy="3517900"/>
          </a:xfrm>
          <a:prstGeom prst="rect">
            <a:avLst/>
          </a:prstGeom>
          <a:effectLst>
            <a:outerShdw blurRad="76918" dir="2700000">
              <a:srgbClr val="692498">
                <a:alpha val="3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4940300"/>
            <a:ext cx="3746500" cy="187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400" y="4051300"/>
            <a:ext cx="1016000" cy="1231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3970000" y="4241800"/>
            <a:ext cx="1016000" cy="1231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82300" y="4826000"/>
            <a:ext cx="2832100" cy="2095500"/>
          </a:xfrm>
          <a:prstGeom prst="rect">
            <a:avLst/>
          </a:prstGeom>
          <a:effectLst>
            <a:outerShdw dist="48346" dir="2700000">
              <a:srgbClr val="000000">
                <a:alpha val="100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3276600" y="3708400"/>
            <a:ext cx="2133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랜덤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선택지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50800" y="3708400"/>
            <a:ext cx="2133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랜덤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선택지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97400" y="7086600"/>
            <a:ext cx="2641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몬스터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속도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증가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44200" y="7086600"/>
            <a:ext cx="297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플레이어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속도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감소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42200" y="1879600"/>
            <a:ext cx="345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Regular"/>
              </a:rPr>
              <a:t>난이도마다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Regular"/>
              </a:rPr>
              <a:t> 5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Regular"/>
              </a:rPr>
              <a:t>개로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284</Words>
  <Application>Microsoft Office PowerPoint</Application>
  <PresentationFormat>사용자 지정</PresentationFormat>
  <Paragraphs>78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Gmarket Sans Medium</vt:lpstr>
      <vt:lpstr>Pretendard Bold</vt:lpstr>
      <vt:lpstr>Hakgyoansim Gureum R</vt:lpstr>
      <vt:lpstr>Calibri</vt:lpstr>
      <vt:lpstr>Arial</vt:lpstr>
      <vt:lpstr>Pretendard Medium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송은서</cp:lastModifiedBy>
  <cp:revision>4</cp:revision>
  <dcterms:created xsi:type="dcterms:W3CDTF">2006-08-16T00:00:00Z</dcterms:created>
  <dcterms:modified xsi:type="dcterms:W3CDTF">2024-06-12T00:54:48Z</dcterms:modified>
</cp:coreProperties>
</file>